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ABCC3090-F14E-44DB-A9F5-2DEA5A55943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tableStyles" Target="tableStyle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c8b688628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c8b6886287_0_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g2c8b6886287_0_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c8b6886287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2c8b6886287_0_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g2c8b6886287_0_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c8b6886287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2c8b6886287_0_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g2c8b6886287_0_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c8b6886287_0_3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2c8b6886287_0_3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g2c8b6886287_0_3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c8b6886287_0_3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2c8b6886287_0_3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g2c8b6886287_0_33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Diapositiva titolo">
  <p:cSld name="1_Diapositiva titolo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/>
          <p:nvPr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5"/>
          <p:cNvSpPr/>
          <p:nvPr/>
        </p:nvSpPr>
        <p:spPr>
          <a:xfrm>
            <a:off x="4925679" y="3841"/>
            <a:ext cx="127212" cy="6858000"/>
          </a:xfrm>
          <a:prstGeom prst="rect">
            <a:avLst/>
          </a:prstGeom>
          <a:solidFill>
            <a:srgbClr val="F3E06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5082"/>
              </a:buClr>
              <a:buSzPts val="6000"/>
              <a:buFont typeface="Calibri"/>
              <a:buNone/>
              <a:defRPr sz="6000" b="1">
                <a:solidFill>
                  <a:srgbClr val="1E508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5" name="Google Shape;25;p5"/>
          <p:cNvSpPr/>
          <p:nvPr/>
        </p:nvSpPr>
        <p:spPr>
          <a:xfrm>
            <a:off x="4838007" y="-1345"/>
            <a:ext cx="137546" cy="6858000"/>
          </a:xfrm>
          <a:prstGeom prst="rect">
            <a:avLst/>
          </a:prstGeom>
          <a:solidFill>
            <a:srgbClr val="E98B0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1391" y="0"/>
            <a:ext cx="484939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uto con didascalia" type="objTx">
  <p:cSld name="OBJECT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/>
          <p:nvPr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4"/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5458984" y="812800"/>
            <a:ext cx="5713841" cy="4868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body" idx="2"/>
          </p:nvPr>
        </p:nvSpPr>
        <p:spPr>
          <a:xfrm>
            <a:off x="1092200" y="3043050"/>
            <a:ext cx="3068832" cy="2638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9" name="Google Shape;89;p14"/>
          <p:cNvSpPr/>
          <p:nvPr/>
        </p:nvSpPr>
        <p:spPr>
          <a:xfrm>
            <a:off x="0" y="1397000"/>
            <a:ext cx="1036320" cy="13294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4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cxnSp>
        <p:nvCxnSpPr>
          <p:cNvPr id="93" name="Google Shape;93;p14"/>
          <p:cNvCxnSpPr/>
          <p:nvPr/>
        </p:nvCxnSpPr>
        <p:spPr>
          <a:xfrm rot="10800000">
            <a:off x="1092200" y="6446838"/>
            <a:ext cx="1643438" cy="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4" name="Google Shape;94;p14"/>
          <p:cNvCxnSpPr/>
          <p:nvPr/>
        </p:nvCxnSpPr>
        <p:spPr>
          <a:xfrm rot="10800000">
            <a:off x="8420100" y="6429376"/>
            <a:ext cx="1000462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5" name="Google Shape;95;p14"/>
          <p:cNvCxnSpPr/>
          <p:nvPr/>
        </p:nvCxnSpPr>
        <p:spPr>
          <a:xfrm rot="10800000">
            <a:off x="10765675" y="6446838"/>
            <a:ext cx="407258" cy="635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6" name="Google Shape;96;p14"/>
          <p:cNvSpPr txBox="1"/>
          <p:nvPr/>
        </p:nvSpPr>
        <p:spPr>
          <a:xfrm>
            <a:off x="216130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DIRETTORI DEL CORSO – M. DE LUCA – M.A. ZAPPA</a:t>
            </a:r>
            <a:endParaRPr sz="9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contenuto">
  <p:cSld name="1_Titolo e contenuto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216130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DIRETTORI DEL CORSO – M. DE LUCA – M.A. ZAPPA</a:t>
            </a:r>
            <a:endParaRPr sz="9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Contenuto con didascalia">
  <p:cSld name="1_Contenuto con didascalia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/>
          <p:nvPr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6"/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body" idx="1"/>
          </p:nvPr>
        </p:nvSpPr>
        <p:spPr>
          <a:xfrm>
            <a:off x="5458984" y="497808"/>
            <a:ext cx="5713841" cy="4868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07" name="Google Shape;107;p16"/>
          <p:cNvSpPr/>
          <p:nvPr/>
        </p:nvSpPr>
        <p:spPr>
          <a:xfrm>
            <a:off x="0" y="2003424"/>
            <a:ext cx="1036320" cy="18573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6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11" name="Google Shape;111;p16"/>
          <p:cNvSpPr/>
          <p:nvPr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rgbClr val="1B1E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6"/>
          <p:cNvSpPr txBox="1"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sz="44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/>
          <p:nvPr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rgbClr val="C8CBE6">
              <a:alpha val="25882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6"/>
          <p:cNvSpPr txBox="1"/>
          <p:nvPr/>
        </p:nvSpPr>
        <p:spPr>
          <a:xfrm>
            <a:off x="216130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DIRETTORI DEL CORSO – M. DE LUCA – M.A. ZAPPA</a:t>
            </a:r>
            <a:endParaRPr sz="9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Contenuto con didascalia">
  <p:cSld name="2_Contenuto con didascalia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>
            <a:spLocks noGrp="1"/>
          </p:cNvSpPr>
          <p:nvPr>
            <p:ph type="pic" idx="2"/>
          </p:nvPr>
        </p:nvSpPr>
        <p:spPr>
          <a:xfrm>
            <a:off x="0" y="0"/>
            <a:ext cx="4654296" cy="5864225"/>
          </a:xfrm>
          <a:prstGeom prst="rect">
            <a:avLst/>
          </a:prstGeom>
          <a:noFill/>
          <a:ln>
            <a:noFill/>
          </a:ln>
        </p:spPr>
      </p:sp>
      <p:sp>
        <p:nvSpPr>
          <p:cNvPr id="117" name="Google Shape;117;p17"/>
          <p:cNvSpPr/>
          <p:nvPr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7"/>
          <p:cNvSpPr txBox="1">
            <a:spLocks noGrp="1"/>
          </p:cNvSpPr>
          <p:nvPr>
            <p:ph type="body" idx="1"/>
          </p:nvPr>
        </p:nvSpPr>
        <p:spPr>
          <a:xfrm>
            <a:off x="5458984" y="497808"/>
            <a:ext cx="5713841" cy="4868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19" name="Google Shape;119;p17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7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21" name="Google Shape;121;p17"/>
          <p:cNvSpPr txBox="1"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sz="4400" b="1" i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7"/>
          <p:cNvSpPr txBox="1"/>
          <p:nvPr/>
        </p:nvSpPr>
        <p:spPr>
          <a:xfrm>
            <a:off x="216130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DIRETTORI DEL CORSO – M. DE LUCA – M.A. ZAPPA</a:t>
            </a:r>
            <a:endParaRPr sz="9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6_Contenuto con didascalia">
  <p:cSld name="6_Contenuto con didascalia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/>
          <p:nvPr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1" i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8"/>
          <p:cNvSpPr txBox="1">
            <a:spLocks noGrp="1"/>
          </p:cNvSpPr>
          <p:nvPr>
            <p:ph type="body" idx="1"/>
          </p:nvPr>
        </p:nvSpPr>
        <p:spPr>
          <a:xfrm>
            <a:off x="5100833" y="1611313"/>
            <a:ext cx="6072099" cy="3755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▪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000"/>
              <a:buChar char="▪"/>
              <a:defRPr sz="2000"/>
            </a:lvl2pPr>
            <a:lvl3pPr marL="1371600" lvl="2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3pPr>
            <a:lvl4pPr marL="1828800" lvl="3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27" name="Google Shape;127;p18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8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30" name="Google Shape;130;p18"/>
          <p:cNvSpPr>
            <a:spLocks noGrp="1"/>
          </p:cNvSpPr>
          <p:nvPr>
            <p:ph type="pic" idx="2"/>
          </p:nvPr>
        </p:nvSpPr>
        <p:spPr>
          <a:xfrm>
            <a:off x="0" y="0"/>
            <a:ext cx="4654296" cy="5864225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7_Contenuto con didascalia">
  <p:cSld name="7_Contenuto con didascalia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3541486"/>
          </a:xfrm>
          <a:prstGeom prst="rect">
            <a:avLst/>
          </a:prstGeom>
          <a:noFill/>
          <a:ln>
            <a:noFill/>
          </a:ln>
        </p:spPr>
      </p:sp>
      <p:sp>
        <p:nvSpPr>
          <p:cNvPr id="133" name="Google Shape;133;p19"/>
          <p:cNvSpPr/>
          <p:nvPr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  <a:defRPr sz="3600" b="1" i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9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38" name="Google Shape;138;p19"/>
          <p:cNvSpPr/>
          <p:nvPr/>
        </p:nvSpPr>
        <p:spPr>
          <a:xfrm>
            <a:off x="5577840" y="0"/>
            <a:ext cx="103632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3_Contenuto con didascalia">
  <p:cSld name="3_Contenuto con didascalia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/>
          <p:nvPr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0"/>
          <p:cNvSpPr/>
          <p:nvPr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0"/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0"/>
          <p:cNvSpPr txBox="1"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sz="4400" b="1" i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0"/>
          <p:cNvSpPr txBox="1">
            <a:spLocks noGrp="1"/>
          </p:cNvSpPr>
          <p:nvPr>
            <p:ph type="body" idx="1"/>
          </p:nvPr>
        </p:nvSpPr>
        <p:spPr>
          <a:xfrm>
            <a:off x="6473373" y="943430"/>
            <a:ext cx="4699452" cy="3977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▪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000"/>
              <a:buChar char="▪"/>
              <a:defRPr sz="2000"/>
            </a:lvl2pPr>
            <a:lvl3pPr marL="1371600" lvl="2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3pPr>
            <a:lvl4pPr marL="1828800" lvl="3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45" name="Google Shape;145;p20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0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0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48" name="Google Shape;148;p20"/>
          <p:cNvSpPr/>
          <p:nvPr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rgbClr val="84B2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4_Contenuto con didascalia">
  <p:cSld name="4_Contenuto con didascalia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/>
          <p:nvPr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1"/>
          <p:cNvSpPr/>
          <p:nvPr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21"/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1"/>
          <p:cNvSpPr txBox="1"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sz="4400" b="1" i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1"/>
          <p:cNvSpPr txBox="1">
            <a:spLocks noGrp="1"/>
          </p:cNvSpPr>
          <p:nvPr>
            <p:ph type="body" idx="1"/>
          </p:nvPr>
        </p:nvSpPr>
        <p:spPr>
          <a:xfrm>
            <a:off x="6518529" y="943430"/>
            <a:ext cx="4654296" cy="3977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▪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000"/>
              <a:buChar char="▪"/>
              <a:defRPr sz="2000"/>
            </a:lvl2pPr>
            <a:lvl3pPr marL="1371600" lvl="2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3pPr>
            <a:lvl4pPr marL="1828800" lvl="3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55" name="Google Shape;155;p21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21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1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58" name="Google Shape;158;p21"/>
          <p:cNvSpPr/>
          <p:nvPr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magine con didascalia" type="picTx">
  <p:cSld name="PICTURE_WITH_CAPTION_TEXT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2"/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22"/>
          <p:cNvSpPr>
            <a:spLocks noGrp="1"/>
          </p:cNvSpPr>
          <p:nvPr>
            <p:ph type="pic" idx="2"/>
          </p:nvPr>
        </p:nvSpPr>
        <p:spPr>
          <a:xfrm>
            <a:off x="15" y="0"/>
            <a:ext cx="12191985" cy="457835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62" name="Google Shape;162;p22"/>
          <p:cNvSpPr txBox="1"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sz="4400" b="1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22"/>
          <p:cNvSpPr txBox="1">
            <a:spLocks noGrp="1"/>
          </p:cNvSpPr>
          <p:nvPr>
            <p:ph type="body" idx="1"/>
          </p:nvPr>
        </p:nvSpPr>
        <p:spPr>
          <a:xfrm>
            <a:off x="1097279" y="5715000"/>
            <a:ext cx="10113264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64" name="Google Shape;164;p22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2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2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67" name="Google Shape;167;p22"/>
          <p:cNvSpPr/>
          <p:nvPr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3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3"/>
          <p:cNvSpPr txBox="1">
            <a:spLocks noGrp="1"/>
          </p:cNvSpPr>
          <p:nvPr>
            <p:ph type="body" idx="1"/>
          </p:nvPr>
        </p:nvSpPr>
        <p:spPr>
          <a:xfrm rot="5400000">
            <a:off x="4365302" y="-1040554"/>
            <a:ext cx="3760891" cy="100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71" name="Google Shape;171;p23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23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3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uoto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6"/>
          <p:cNvSpPr txBox="1">
            <a:spLocks noGrp="1"/>
          </p:cNvSpPr>
          <p:nvPr>
            <p:ph type="ftr" idx="11"/>
          </p:nvPr>
        </p:nvSpPr>
        <p:spPr>
          <a:xfrm>
            <a:off x="216130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olo verticale e testo" type="vertTitleAndTx">
  <p:cSld name="VERTICAL_TITLE_AND_VERTICAL_TEXT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4"/>
          <p:cNvSpPr txBox="1">
            <a:spLocks noGrp="1"/>
          </p:cNvSpPr>
          <p:nvPr>
            <p:ph type="title"/>
          </p:nvPr>
        </p:nvSpPr>
        <p:spPr>
          <a:xfrm rot="5400000">
            <a:off x="7683554" y="2387546"/>
            <a:ext cx="4530725" cy="244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24"/>
          <p:cNvSpPr txBox="1">
            <a:spLocks noGrp="1"/>
          </p:cNvSpPr>
          <p:nvPr>
            <p:ph type="body" idx="1"/>
          </p:nvPr>
        </p:nvSpPr>
        <p:spPr>
          <a:xfrm rot="5400000">
            <a:off x="2566989" y="-128588"/>
            <a:ext cx="4530723" cy="74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77" name="Google Shape;177;p24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24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24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80" name="Google Shape;180;p24"/>
          <p:cNvSpPr/>
          <p:nvPr/>
        </p:nvSpPr>
        <p:spPr>
          <a:xfrm rot="-5400000">
            <a:off x="8871481" y="-146580"/>
            <a:ext cx="1036320" cy="13294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a titolo">
  <p:cSld name="Diapositiva titolo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7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ntestazione sezione">
  <p:cSld name="Intestazione sezione">
    <p:bg>
      <p:bgPr>
        <a:solidFill>
          <a:schemeClr val="lt1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/>
          <p:nvPr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9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48" name="Google Shape;48;p9"/>
          <p:cNvSpPr>
            <a:spLocks noGrp="1"/>
          </p:cNvSpPr>
          <p:nvPr>
            <p:ph type="pic" idx="2"/>
          </p:nvPr>
        </p:nvSpPr>
        <p:spPr>
          <a:xfrm>
            <a:off x="0" y="0"/>
            <a:ext cx="63119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49" name="Google Shape;49;p9"/>
          <p:cNvSpPr/>
          <p:nvPr/>
        </p:nvSpPr>
        <p:spPr>
          <a:xfrm>
            <a:off x="2451099" y="3568700"/>
            <a:ext cx="8721725" cy="2308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/>
          <p:nvPr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Intestazione della sezione">
  <p:cSld name="1_Intestazione della sezione"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57" name="Google Shape;57;p10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58" name="Google Shape;58;p10"/>
          <p:cNvSpPr/>
          <p:nvPr/>
        </p:nvSpPr>
        <p:spPr>
          <a:xfrm>
            <a:off x="1735138" y="3568700"/>
            <a:ext cx="8721725" cy="2308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1" name="Google Shape;61;p10"/>
          <p:cNvSpPr/>
          <p:nvPr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097280" y="2120900"/>
            <a:ext cx="4639736" cy="3748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2"/>
          </p:nvPr>
        </p:nvSpPr>
        <p:spPr>
          <a:xfrm>
            <a:off x="6515944" y="2120900"/>
            <a:ext cx="4639736" cy="3748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2"/>
          </p:nvPr>
        </p:nvSpPr>
        <p:spPr>
          <a:xfrm>
            <a:off x="1186731" y="2958274"/>
            <a:ext cx="4639736" cy="29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3"/>
          </p:nvPr>
        </p:nvSpPr>
        <p:spPr>
          <a:xfrm>
            <a:off x="6515944" y="2057400"/>
            <a:ext cx="4639736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4"/>
          </p:nvPr>
        </p:nvSpPr>
        <p:spPr>
          <a:xfrm>
            <a:off x="6605395" y="2958273"/>
            <a:ext cx="4639736" cy="29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/>
          <p:nvPr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4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sz="48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6" name="Google Shape;16;p4"/>
          <p:cNvSpPr/>
          <p:nvPr/>
        </p:nvSpPr>
        <p:spPr>
          <a:xfrm>
            <a:off x="0" y="1011981"/>
            <a:ext cx="103632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>
          <p15:clr>
            <a:srgbClr val="F26B43"/>
          </p15:clr>
        </p15:guide>
        <p15:guide id="2" pos="688">
          <p15:clr>
            <a:srgbClr val="F26B43"/>
          </p15:clr>
        </p15:guide>
        <p15:guide id="3" pos="7038">
          <p15:clr>
            <a:srgbClr val="F26B43"/>
          </p15:clr>
        </p15:guide>
        <p15:guide id="4" orient="horz" pos="3702">
          <p15:clr>
            <a:srgbClr val="F26B43"/>
          </p15:clr>
        </p15:guide>
        <p15:guide id="5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"/>
          <p:cNvSpPr txBox="1">
            <a:spLocks noGrp="1"/>
          </p:cNvSpPr>
          <p:nvPr>
            <p:ph type="ctrTitle"/>
          </p:nvPr>
        </p:nvSpPr>
        <p:spPr>
          <a:xfrm>
            <a:off x="5230368" y="702900"/>
            <a:ext cx="6961632" cy="27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5082"/>
              </a:buClr>
              <a:buSzPts val="5400"/>
              <a:buFont typeface="Calibri"/>
              <a:buNone/>
            </a:pPr>
            <a:r>
              <a:rPr lang="it-IT" sz="3900" dirty="0"/>
              <a:t>LE CARATTERISTICHE DELLA PERCEZIONE SOCIALE NEI SOGGETTI CON OBESITA’</a:t>
            </a:r>
            <a:endParaRPr sz="3900" dirty="0"/>
          </a:p>
        </p:txBody>
      </p:sp>
      <p:sp>
        <p:nvSpPr>
          <p:cNvPr id="186" name="Google Shape;186;p1"/>
          <p:cNvSpPr txBox="1">
            <a:spLocks noGrp="1"/>
          </p:cNvSpPr>
          <p:nvPr>
            <p:ph type="subTitle" idx="1"/>
          </p:nvPr>
        </p:nvSpPr>
        <p:spPr>
          <a:xfrm>
            <a:off x="5230368" y="3551174"/>
            <a:ext cx="6461760" cy="1279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sz="2800" b="1" dirty="0">
                <a:solidFill>
                  <a:srgbClr val="FFC000"/>
                </a:solidFill>
              </a:rPr>
              <a:t>AUTORI</a:t>
            </a:r>
          </a:p>
          <a:p>
            <a:pPr marL="0" indent="0">
              <a:spcBef>
                <a:spcPts val="0"/>
              </a:spcBef>
              <a:buSzPts val="2800"/>
            </a:pPr>
            <a:r>
              <a:rPr lang="it-IT" sz="2800" dirty="0">
                <a:solidFill>
                  <a:srgbClr val="FFC000"/>
                </a:solidFill>
              </a:rPr>
              <a:t>Scicolone O., </a:t>
            </a:r>
            <a:r>
              <a:rPr lang="it-IT" sz="2800" dirty="0" err="1">
                <a:solidFill>
                  <a:srgbClr val="FFC000"/>
                </a:solidFill>
              </a:rPr>
              <a:t>Morigine</a:t>
            </a:r>
            <a:r>
              <a:rPr lang="it-IT" sz="2800" dirty="0">
                <a:solidFill>
                  <a:srgbClr val="FFC000"/>
                </a:solidFill>
              </a:rPr>
              <a:t> B., Ricci C., </a:t>
            </a:r>
            <a:r>
              <a:rPr lang="it-IT" sz="2800" dirty="0" err="1">
                <a:solidFill>
                  <a:srgbClr val="FFC000"/>
                </a:solidFill>
              </a:rPr>
              <a:t>Viacava</a:t>
            </a:r>
            <a:r>
              <a:rPr lang="it-IT" sz="2800" dirty="0">
                <a:solidFill>
                  <a:srgbClr val="FFC000"/>
                </a:solidFill>
              </a:rPr>
              <a:t> L., Scopetta E., Micanti </a:t>
            </a:r>
            <a:r>
              <a:rPr lang="it-IT" sz="2800" dirty="0" err="1">
                <a:solidFill>
                  <a:srgbClr val="FFC000"/>
                </a:solidFill>
              </a:rPr>
              <a:t>F</a:t>
            </a:r>
            <a:r>
              <a:rPr lang="it-IT" sz="2800" dirty="0">
                <a:solidFill>
                  <a:srgbClr val="FFC000"/>
                </a:solidFill>
              </a:rPr>
              <a:t>.</a:t>
            </a:r>
            <a:endParaRPr lang="it-IT" dirty="0"/>
          </a:p>
        </p:txBody>
      </p:sp>
      <p:pic>
        <p:nvPicPr>
          <p:cNvPr id="3" name="Immagine 2" descr="Immagine che contiene testo, Carattere, schermata, giallo&#10;&#10;Descrizione generata automaticamente">
            <a:extLst>
              <a:ext uri="{FF2B5EF4-FFF2-40B4-BE49-F238E27FC236}">
                <a16:creationId xmlns:a16="http://schemas.microsoft.com/office/drawing/2014/main" id="{254B2F90-6B04-D54F-5585-3DA18D6D4F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0368" y="4953000"/>
            <a:ext cx="6961632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"/>
          <p:cNvSpPr txBox="1"/>
          <p:nvPr/>
        </p:nvSpPr>
        <p:spPr>
          <a:xfrm>
            <a:off x="621975" y="687425"/>
            <a:ext cx="11048100" cy="45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Dalla letteratura, sotto il nome di Abilità Sociali vengono classicamente raggruppate tutte le competenze acquisite nel corso dello sviluppo che garantiscono l’integrazione dell’individuo nel gruppo di appartenenza attraverso l’elaborazione e la produzione di contenuti verbali, la messa in atto di comportamenti specifici e la mentalizzazione di specifici stati emotivi.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Sono stati proposti vari modelli che elaborano tale costrutto, a partire dalle popolazioni con traumatismi, schizofrenia e ASD.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Quello di </a:t>
            </a:r>
            <a:r>
              <a:rPr lang="it-IT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Bellack</a:t>
            </a: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it-IT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Morrison</a:t>
            </a: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raggruppa le caratteristiche delle competenze sociali in tre categorie di base: </a:t>
            </a:r>
            <a:r>
              <a:rPr lang="it-IT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Espressiva</a:t>
            </a: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(verbale, paraverbale, non verbale), </a:t>
            </a:r>
            <a:r>
              <a:rPr lang="it-IT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Ricettiva</a:t>
            </a: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(di decodifica), </a:t>
            </a:r>
            <a:r>
              <a:rPr lang="it-IT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Equilibrio Interattivo</a:t>
            </a: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(rispetto del turno e del contesto).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i="1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Randall L. Morrison; Alan S. Bellack (1981). The role of social perception in social skill. , 12(1), 69–79.</a:t>
            </a:r>
            <a:endParaRPr sz="1600" i="1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c8b6886287_0_2"/>
          <p:cNvSpPr txBox="1"/>
          <p:nvPr/>
        </p:nvSpPr>
        <p:spPr>
          <a:xfrm>
            <a:off x="571950" y="703800"/>
            <a:ext cx="11048100" cy="45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definisce pertanto </a:t>
            </a:r>
            <a:r>
              <a:rPr lang="it-IT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Percezione Sociale </a:t>
            </a: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l’abilità di </a:t>
            </a:r>
            <a:r>
              <a:rPr lang="it-IT" sz="2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leggere</a:t>
            </a: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specifici segnali sociali che possono poi essere utilizzati per formulare giudizi circa il comportamento, le attitudini e le emozioni degli altri.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 caso di un’incapacità ad interpretare correttamente le intenzioni dell’interlocutore, la risposta dell’ascoltatore sarà probabilmente inappropriata e potrà comportare imbarazzo, goffaggine o persino una rottura della relazione tra i due soggetti.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80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test </a:t>
            </a:r>
            <a:r>
              <a:rPr lang="it-IT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TASIT</a:t>
            </a: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(The Awareness of Social Inference Test) valuta questo specifico dominio percettivo, sfruttando stimoli visivi e sonori e un grado di inferenza crescente.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McFall, R. M. (1982). A review and reformulation of the concept of social skills. Behavioral Assessment, 4, 1–33</a:t>
            </a:r>
            <a:endParaRPr sz="16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c8b6886287_0_11"/>
          <p:cNvSpPr txBox="1"/>
          <p:nvPr/>
        </p:nvSpPr>
        <p:spPr>
          <a:xfrm>
            <a:off x="571950" y="703800"/>
            <a:ext cx="11048100" cy="45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L’obiettivo del nostro studio è quello di determinare la presenza di alterazioni di Percezione Sociale nella popolazione dei soggetti con obesità, per i quali è ben descritta in letteratura la dimensione psicopatologica dell’alessitimia.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Criteri di </a:t>
            </a:r>
            <a:r>
              <a:rPr lang="it-IT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inclusione</a:t>
            </a: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soggetti candidati alla chirurgia bariatrica con almeno 5 anni di scolarizzazione.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Criteri di </a:t>
            </a:r>
            <a:r>
              <a:rPr lang="it-IT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esclusione</a:t>
            </a: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presenza di condizioni psichiatriche in atto.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</a:t>
            </a: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soggetti, E.M. 37.63±9.1 anni, 20 F, 13 M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Valutazione Psichiatrica preoperatoria: anamnesi, esame di stato mentale, EDI-2, IRI, BIS-11, TAS-20, TASIT-A.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BMI e storia di obesità infantile.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i="1">
                <a:solidFill>
                  <a:srgbClr val="19191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Casagrande M, Boncompagni I, Forte G, Guarino A, Favieri F. Emotion and overeating behavior: effects of alexithymia and emotional regulation on overweight and obesity. Eat Weight Disord. 2020 Oct;25(5):1333-1345</a:t>
            </a:r>
            <a:endParaRPr sz="1600" i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oogle Shape;209;g2c8b6886287_0_23"/>
          <p:cNvGrpSpPr/>
          <p:nvPr/>
        </p:nvGrpSpPr>
        <p:grpSpPr>
          <a:xfrm>
            <a:off x="1653152" y="932997"/>
            <a:ext cx="9018730" cy="1608512"/>
            <a:chOff x="2283025" y="2322568"/>
            <a:chExt cx="5267950" cy="646482"/>
          </a:xfrm>
        </p:grpSpPr>
        <p:sp>
          <p:nvSpPr>
            <p:cNvPr id="210" name="Google Shape;210;g2c8b6886287_0_23"/>
            <p:cNvSpPr/>
            <p:nvPr/>
          </p:nvSpPr>
          <p:spPr>
            <a:xfrm>
              <a:off x="3728375" y="2322568"/>
              <a:ext cx="3822600" cy="64350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g2c8b6886287_0_23"/>
            <p:cNvSpPr/>
            <p:nvPr/>
          </p:nvSpPr>
          <p:spPr>
            <a:xfrm flipH="1">
              <a:off x="2283025" y="2322575"/>
              <a:ext cx="1844400" cy="642600"/>
            </a:xfrm>
            <a:prstGeom prst="rect">
              <a:avLst/>
            </a:prstGeom>
            <a:solidFill>
              <a:srgbClr val="1E508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g2c8b6886287_0_23"/>
            <p:cNvSpPr/>
            <p:nvPr/>
          </p:nvSpPr>
          <p:spPr>
            <a:xfrm rot="-5400000">
              <a:off x="3501574" y="1934671"/>
              <a:ext cx="643356" cy="1419149"/>
            </a:xfrm>
            <a:prstGeom prst="flowChartOffpageConnector">
              <a:avLst/>
            </a:prstGeom>
            <a:solidFill>
              <a:srgbClr val="1E508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rgbClr val="1E508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g2c8b6886287_0_23"/>
            <p:cNvSpPr/>
            <p:nvPr/>
          </p:nvSpPr>
          <p:spPr>
            <a:xfrm>
              <a:off x="2342625" y="2399951"/>
              <a:ext cx="1940700" cy="49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200" b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Caratteristiche </a:t>
              </a:r>
              <a:endParaRPr sz="22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g2c8b6886287_0_23"/>
            <p:cNvSpPr/>
            <p:nvPr/>
          </p:nvSpPr>
          <p:spPr>
            <a:xfrm>
              <a:off x="4387850" y="2326750"/>
              <a:ext cx="2971200" cy="64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60960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57.58% assente obesità infantile</a:t>
              </a:r>
              <a:endParaRPr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60960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11.3 anni di scolarizzazione media</a:t>
              </a:r>
              <a:endParaRPr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60960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BMI medio 41.83 </a:t>
              </a:r>
              <a:endParaRPr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5" name="Google Shape;215;g2c8b6886287_0_23"/>
          <p:cNvGrpSpPr/>
          <p:nvPr/>
        </p:nvGrpSpPr>
        <p:grpSpPr>
          <a:xfrm>
            <a:off x="1653177" y="3764584"/>
            <a:ext cx="9018730" cy="2112353"/>
            <a:chOff x="2283025" y="2322568"/>
            <a:chExt cx="5267950" cy="643500"/>
          </a:xfrm>
        </p:grpSpPr>
        <p:sp>
          <p:nvSpPr>
            <p:cNvPr id="216" name="Google Shape;216;g2c8b6886287_0_23"/>
            <p:cNvSpPr/>
            <p:nvPr/>
          </p:nvSpPr>
          <p:spPr>
            <a:xfrm>
              <a:off x="3728375" y="2322568"/>
              <a:ext cx="3822600" cy="64350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g2c8b6886287_0_23"/>
            <p:cNvSpPr/>
            <p:nvPr/>
          </p:nvSpPr>
          <p:spPr>
            <a:xfrm flipH="1">
              <a:off x="2283025" y="2322575"/>
              <a:ext cx="1844400" cy="642600"/>
            </a:xfrm>
            <a:prstGeom prst="rect">
              <a:avLst/>
            </a:prstGeom>
            <a:solidFill>
              <a:srgbClr val="1E508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g2c8b6886287_0_23"/>
            <p:cNvSpPr/>
            <p:nvPr/>
          </p:nvSpPr>
          <p:spPr>
            <a:xfrm rot="-5400000">
              <a:off x="3501574" y="1934671"/>
              <a:ext cx="643356" cy="1419149"/>
            </a:xfrm>
            <a:prstGeom prst="flowChartOffpageConnector">
              <a:avLst/>
            </a:prstGeom>
            <a:solidFill>
              <a:srgbClr val="1E508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g2c8b6886287_0_23"/>
            <p:cNvSpPr/>
            <p:nvPr/>
          </p:nvSpPr>
          <p:spPr>
            <a:xfrm>
              <a:off x="2342625" y="2399951"/>
              <a:ext cx="1940700" cy="49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200" b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Comportamenti alimentari</a:t>
              </a:r>
              <a:endParaRPr sz="22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g2c8b6886287_0_23"/>
            <p:cNvSpPr/>
            <p:nvPr/>
          </p:nvSpPr>
          <p:spPr>
            <a:xfrm>
              <a:off x="4387850" y="2323750"/>
              <a:ext cx="2971200" cy="64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60960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Gorging +/- snacking: 48.48%</a:t>
              </a:r>
              <a:endParaRPr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60960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Grazing: 21%</a:t>
              </a:r>
              <a:endParaRPr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60960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NES: 6%</a:t>
              </a:r>
              <a:endParaRPr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60960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Binge: 18.18%</a:t>
              </a:r>
              <a:endParaRPr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60960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20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Sweeteating: 3%</a:t>
              </a:r>
              <a:endParaRPr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" name="Google Shape;226;g2c8b6886287_0_330"/>
          <p:cNvGraphicFramePr/>
          <p:nvPr/>
        </p:nvGraphicFramePr>
        <p:xfrm>
          <a:off x="2399850" y="1193525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{ABCC3090-F14E-44DB-A9F5-2DEA5A559431}</a:tableStyleId>
              </a:tblPr>
              <a:tblGrid>
                <a:gridCol w="262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2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0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Sottoscale TASIT </a:t>
                      </a:r>
                      <a:endParaRPr sz="18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 del campione(ds)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 della popolazione generale (ds)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Test di Valutazione Emozionale (EET)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22,39(3,61)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N=33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24,86(2,11)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N=88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&lt;.01*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Test di Inferenza Sociale Minima (SI-M)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44,76(6,49)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N=33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54,11(4,29)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N=98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&lt;.01*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Test di Inferenza Sociale Arricchita (SI-E) 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47,76(4,84)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N=33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55,64(4,82)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N=123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&lt;.01*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7" name="Google Shape;227;g2c8b6886287_0_330"/>
          <p:cNvSpPr txBox="1"/>
          <p:nvPr/>
        </p:nvSpPr>
        <p:spPr>
          <a:xfrm>
            <a:off x="1662225" y="4419225"/>
            <a:ext cx="9152400" cy="98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Non è stata riscontrata una differenza statisticamente significativa con TAS-20, BIS-11, IRI.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Non sembra esserci correlazione con anni di scolarizzazione, di obesità, con comportamenti alimentari disfunzionali nè con il BMI.</a:t>
            </a: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c8b6886287_0_339"/>
          <p:cNvSpPr txBox="1"/>
          <p:nvPr/>
        </p:nvSpPr>
        <p:spPr>
          <a:xfrm>
            <a:off x="1580200" y="1212825"/>
            <a:ext cx="9198600" cy="458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Premessa la necessità di campioni più </a:t>
            </a:r>
            <a:r>
              <a:rPr lang="it-IT" sz="2200" b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numerosi</a:t>
            </a:r>
            <a:r>
              <a:rPr lang="it-IT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, una valutazione della Percezione Sociale appare utile per intercettare una possibile </a:t>
            </a:r>
            <a:r>
              <a:rPr lang="it-IT" sz="2200" b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condizione di tratto</a:t>
            </a:r>
            <a:r>
              <a:rPr lang="it-IT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della popolazione dei soggetti con obesità.</a:t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Tale condizione potrebbe essere correlata anche alla percezione dello stigma ricevuto e probabilmente si associa e/o sostiene il comportamento alimentare disfunzionale sottostante la condizione di obesità.</a:t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E’ possibile che un funzionamento sociale basso, sostenuto da una deficitaria Percezione Sociale, possa impattare anche la </a:t>
            </a:r>
            <a:r>
              <a:rPr lang="it-IT" sz="2200" b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motivazione</a:t>
            </a:r>
            <a:r>
              <a:rPr lang="it-IT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alla partecipazione del percorso di chirurgia bariatrica.</a:t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E’ possibile infine ipotizzare anche una strategia di potenziamento nell’ambito degli </a:t>
            </a:r>
            <a:r>
              <a:rPr lang="it-IT" sz="2200" b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interventi riabilitativi </a:t>
            </a:r>
            <a:r>
              <a:rPr lang="it-IT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pre- e</a:t>
            </a:r>
            <a:r>
              <a:rPr lang="it-IT" sz="2200" b="1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post-intervento chirurgico.</a:t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"/>
          <p:cNvSpPr txBox="1"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5082"/>
              </a:buClr>
              <a:buSzPts val="6000"/>
              <a:buFont typeface="Calibri"/>
              <a:buNone/>
            </a:pPr>
            <a:r>
              <a:rPr lang="it-IT"/>
              <a:t>Grazie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